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349" r:id="rId2"/>
    <p:sldId id="354" r:id="rId3"/>
    <p:sldId id="552" r:id="rId4"/>
    <p:sldId id="578" r:id="rId5"/>
    <p:sldId id="560" r:id="rId6"/>
    <p:sldId id="581" r:id="rId7"/>
    <p:sldId id="579" r:id="rId8"/>
    <p:sldId id="554" r:id="rId9"/>
    <p:sldId id="582" r:id="rId10"/>
    <p:sldId id="583" r:id="rId11"/>
    <p:sldId id="584" r:id="rId12"/>
    <p:sldId id="557" r:id="rId13"/>
    <p:sldId id="409" r:id="rId14"/>
    <p:sldId id="54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4BF5D"/>
    <a:srgbClr val="41C7B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6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BBE898-E781-40CF-A7E4-4B7A8C7DE972}" type="datetime1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2A1832E-0A4E-4387-BBB5-00EF1B03B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F826BAE-29A9-450C-B193-F37E0000021F}" type="datetime1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F8096F7-4845-47AA-92CA-2CEECCFD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65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2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A090D7BE-4249-428D-AA9E-5B364F1FAC65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848EF1D7-EDBC-4138-9DDC-5840F74DA136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95D638-CF84-4E74-B9B5-306CEC16CEE6}" type="slidenum">
              <a:rPr lang="en-US" smtClean="0">
                <a:latin typeface="Calibri" pitchFamily="34" charset="0"/>
              </a:rPr>
              <a:pPr eaLnBrk="1" hangingPunct="1"/>
              <a:t>14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614A1D1-6FCC-46E8-B81A-6C2778168F10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E6B84-FBD4-4AB6-A473-6698654D2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30E1-076F-403F-BFE6-3C1DF42E8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654D-FF7B-45BA-8D31-0D413E718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p_red_whit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1905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B5A1570-A7D5-4D76-A668-8891F3E4F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40" r:id="rId2"/>
    <p:sldLayoutId id="2147484242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9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143000"/>
            <a:ext cx="8382000" cy="20574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34" charset="-128"/>
              </a:rPr>
              <a:t>From Yale-45 to Yale-90: Let Us Not Bother the Programmers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048000"/>
            <a:ext cx="6400800" cy="2565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b="1" dirty="0" smtClean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 err="1" smtClean="0">
                <a:ea typeface="ＭＳ Ｐゴシック" pitchFamily="34" charset="-128"/>
              </a:rPr>
              <a:t>Guri</a:t>
            </a:r>
            <a:r>
              <a:rPr lang="en-US" sz="2800" b="1" dirty="0" smtClean="0">
                <a:ea typeface="ＭＳ Ｐゴシック" pitchFamily="34" charset="-128"/>
              </a:rPr>
              <a:t> </a:t>
            </a:r>
            <a:r>
              <a:rPr lang="en-US" sz="2800" b="1" dirty="0" err="1" smtClean="0">
                <a:ea typeface="ＭＳ Ｐゴシック" pitchFamily="34" charset="-128"/>
              </a:rPr>
              <a:t>Sohi</a:t>
            </a:r>
            <a:endParaRPr lang="en-US" sz="2800" b="1" dirty="0" smtClean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 smtClean="0">
                <a:ea typeface="ＭＳ Ｐゴシック" pitchFamily="34" charset="-128"/>
              </a:rPr>
              <a:t>University of Wisconsin-Madison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b="1" dirty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 smtClean="0">
                <a:ea typeface="ＭＳ Ｐゴシック" pitchFamily="34" charset="-128"/>
              </a:rPr>
              <a:t>Celebrating Yale@75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 smtClean="0">
                <a:ea typeface="ＭＳ Ｐゴシック" pitchFamily="34" charset="-128"/>
              </a:rPr>
              <a:t>September 19, 2014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b="1" dirty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b="1" dirty="0" smtClean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Future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Novel uniprocessor cores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Lower energy devices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	</a:t>
            </a:r>
            <a:r>
              <a:rPr lang="en-US" sz="3000" dirty="0" smtClean="0">
                <a:ea typeface="ＭＳ Ｐゴシック" pitchFamily="34" charset="-128"/>
              </a:rPr>
              <a:t>prone to errors</a:t>
            </a:r>
          </a:p>
          <a:p>
            <a:pPr eaLnBrk="1" hangingPunct="1"/>
            <a:r>
              <a:rPr lang="en-US" sz="3600" dirty="0">
                <a:ea typeface="ＭＳ Ｐゴシック" pitchFamily="34" charset="-128"/>
              </a:rPr>
              <a:t>Customized computation energy reducers (a.k.a. </a:t>
            </a:r>
            <a:r>
              <a:rPr lang="en-US" sz="3600" dirty="0" smtClean="0">
                <a:ea typeface="ＭＳ Ｐゴシック" pitchFamily="34" charset="-128"/>
              </a:rPr>
              <a:t>accelerators)</a:t>
            </a:r>
          </a:p>
          <a:p>
            <a:pPr lvl="1" eaLnBrk="1" hangingPunct="1"/>
            <a:r>
              <a:rPr lang="en-US" sz="3000" dirty="0" smtClean="0">
                <a:ea typeface="ＭＳ Ｐゴシック" pitchFamily="34" charset="-128"/>
              </a:rPr>
              <a:t>If </a:t>
            </a:r>
            <a:r>
              <a:rPr lang="en-US" sz="3000" dirty="0">
                <a:ea typeface="ＭＳ Ｐゴシック" pitchFamily="34" charset="-128"/>
              </a:rPr>
              <a:t>can use software library, why use on multiple CPUs?  Why not on customized hardware</a:t>
            </a:r>
            <a:r>
              <a:rPr lang="en-US" sz="3000" dirty="0" smtClean="0">
                <a:ea typeface="ＭＳ Ｐゴシック" pitchFamily="34" charset="-128"/>
              </a:rPr>
              <a:t>?</a:t>
            </a:r>
            <a:endParaRPr lang="en-US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95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Processor Usage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Have OS core, user core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Have core that can only run 32/64-bit code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Specialization for </a:t>
            </a:r>
            <a:r>
              <a:rPr lang="en-US" smtClean="0">
                <a:ea typeface="ＭＳ Ｐゴシック" pitchFamily="34" charset="-128"/>
              </a:rPr>
              <a:t>32-bit operands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Have core that doesn’t support precise interrupts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Many other forms of limited functionality cores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Improve performance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Reduce energy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14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Processor Usage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Steady </a:t>
            </a:r>
            <a:r>
              <a:rPr lang="en-US" sz="3200" dirty="0" err="1" smtClean="0">
                <a:ea typeface="ＭＳ Ｐゴシック" pitchFamily="34" charset="-128"/>
              </a:rPr>
              <a:t>demultiplexing</a:t>
            </a:r>
            <a:r>
              <a:rPr lang="en-US" sz="3200" dirty="0" smtClean="0">
                <a:ea typeface="ＭＳ Ｐゴシック" pitchFamily="34" charset="-128"/>
              </a:rPr>
              <a:t> of what was done on a general-purpose core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Computation spreading</a:t>
            </a:r>
          </a:p>
          <a:p>
            <a:pPr lvl="1" eaLnBrk="1" hangingPunct="1"/>
            <a:r>
              <a:rPr lang="en-US" sz="3000" dirty="0" smtClean="0">
                <a:ea typeface="ＭＳ Ｐゴシック" pitchFamily="34" charset="-128"/>
              </a:rPr>
              <a:t>OS/user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Separating specific code to accelerators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Other forms of stripping out functionality in  general purpose core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“Mostly general-purpose” core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18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Hardware Going Forward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Multiple mostly general-purpose processing cores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dynamically specialized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Some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special-purpose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hardware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>
                <a:ea typeface="ＭＳ Ｐゴシック" pitchFamily="34" charset="-128"/>
              </a:rPr>
              <a:t>For more efficient processing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Over-provisioning: pool of available (i.e., powered on) resources might change frequently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Now called “dark silicon”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Will need to be transparent to software</a:t>
            </a: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0AABE762-834A-4437-B2E5-119AFB1F78F3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13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What all is needed?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Develop picks and shovels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What are the mechanisms to ease software use of diverse hardware?</a:t>
            </a:r>
            <a:endParaRPr lang="en-US" sz="3200" dirty="0">
              <a:ea typeface="ＭＳ Ｐゴシック" pitchFamily="34" charset="-128"/>
            </a:endParaRP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Are we going to have higher level of exceptions/restart?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Does the microarchitecture need low level restart?</a:t>
            </a:r>
          </a:p>
          <a:p>
            <a:pPr lvl="1" eaLnBrk="1" hangingPunct="1"/>
            <a:r>
              <a:rPr lang="en-US" sz="3000" dirty="0" smtClean="0">
                <a:ea typeface="ＭＳ Ｐゴシック" pitchFamily="34" charset="-128"/>
              </a:rPr>
              <a:t>Precise/non-precise core</a:t>
            </a:r>
          </a:p>
          <a:p>
            <a:pPr eaLnBrk="1" hangingPunct="1"/>
            <a:endParaRPr lang="en-US" sz="3600" dirty="0" smtClean="0">
              <a:ea typeface="ＭＳ Ｐゴシック" pitchFamily="34" charset="-128"/>
            </a:endParaRPr>
          </a:p>
          <a:p>
            <a:pPr eaLnBrk="1" hangingPunct="1"/>
            <a:endParaRPr lang="en-US" sz="3200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fld id="{C57B011E-1192-4EC9-B118-8A6E1EF2825F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algn="l" eaLnBrk="1" hangingPunct="1"/>
              <a:t>14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7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Where have we come from	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Where  are we are likely going</a:t>
            </a: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Where From: Hardware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Primary goal was performance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Continuing increase in performance without demands on software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Lots of “under the hood” innovations in cores (e.g., Big MF branch predictors)</a:t>
            </a:r>
          </a:p>
          <a:p>
            <a:pPr lvl="1" eaLnBrk="1" hangingPunct="1"/>
            <a:r>
              <a:rPr lang="en-US" sz="3000" dirty="0">
                <a:ea typeface="ＭＳ Ｐゴシック" pitchFamily="34" charset="-128"/>
              </a:rPr>
              <a:t>Key enabling technique was sequential appearance and precise </a:t>
            </a:r>
            <a:r>
              <a:rPr lang="en-US" sz="3000" dirty="0" smtClean="0">
                <a:ea typeface="ＭＳ Ｐゴシック" pitchFamily="34" charset="-128"/>
              </a:rPr>
              <a:t>exceptions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0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Where From: Hardware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ea typeface="ＭＳ Ｐゴシック" pitchFamily="34" charset="-128"/>
              </a:rPr>
              <a:t>P</a:t>
            </a:r>
            <a:r>
              <a:rPr lang="en-US" sz="3200" dirty="0" smtClean="0">
                <a:ea typeface="ＭＳ Ｐゴシック" pitchFamily="34" charset="-128"/>
              </a:rPr>
              <a:t>ut more on core to achieve certain objective</a:t>
            </a:r>
          </a:p>
          <a:p>
            <a:pPr lvl="1" eaLnBrk="1" hangingPunct="1"/>
            <a:r>
              <a:rPr lang="en-US" sz="2800" dirty="0" smtClean="0">
                <a:ea typeface="ＭＳ Ｐゴシック" pitchFamily="34" charset="-128"/>
              </a:rPr>
              <a:t>Argument is “improve efficiency”</a:t>
            </a:r>
          </a:p>
          <a:p>
            <a:pPr lvl="1" eaLnBrk="1" hangingPunct="1"/>
            <a:r>
              <a:rPr lang="en-US" sz="2800" dirty="0" smtClean="0">
                <a:ea typeface="ＭＳ Ｐゴシック" pitchFamily="34" charset="-128"/>
              </a:rPr>
              <a:t>Multimedia, vectors, 64-bit, etc.</a:t>
            </a:r>
          </a:p>
          <a:p>
            <a:pPr lvl="1" eaLnBrk="1" hangingPunct="1"/>
            <a:r>
              <a:rPr lang="en-US" sz="2800" dirty="0" smtClean="0">
                <a:ea typeface="ＭＳ Ｐゴシック" pitchFamily="34" charset="-128"/>
              </a:rPr>
              <a:t>Incremental cost</a:t>
            </a:r>
          </a:p>
          <a:p>
            <a:pPr lvl="1" eaLnBrk="1" hangingPunct="1"/>
            <a:r>
              <a:rPr lang="en-US" sz="2800" dirty="0" smtClean="0">
                <a:ea typeface="ＭＳ Ｐゴシック" pitchFamily="34" charset="-128"/>
              </a:rPr>
              <a:t>Cores have become a “catch all”</a:t>
            </a:r>
          </a:p>
          <a:p>
            <a:pPr lvl="1" eaLnBrk="1" hangingPunct="1"/>
            <a:r>
              <a:rPr lang="en-US" sz="2800" dirty="0" smtClean="0">
                <a:ea typeface="ＭＳ Ｐゴシック" pitchFamily="34" charset="-128"/>
              </a:rPr>
              <a:t>Good for all, but not the most efficient for any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Efficiency became important</a:t>
            </a:r>
          </a:p>
          <a:p>
            <a:pPr lvl="1" eaLnBrk="1" hangingPunct="1"/>
            <a:r>
              <a:rPr lang="en-US" sz="2800" dirty="0" smtClean="0">
                <a:ea typeface="ＭＳ Ｐゴシック" pitchFamily="34" charset="-128"/>
              </a:rPr>
              <a:t>Emergence of more efficient, special-purpose solutions (e.g., GPUs)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0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Where From: Software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Few applications, few customers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“Shrink Wrap” software: few applications and lots of customers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Ubiquitous software: lots of diverse applications and lots of software</a:t>
            </a:r>
            <a:endParaRPr lang="en-US" sz="3600" dirty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35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Where From: Software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No worries when everything “under the hood”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Significant challenges with multicore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Need to parallelize</a:t>
            </a:r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sz="3200" dirty="0">
                <a:ea typeface="ＭＳ Ｐゴシック" pitchFamily="34" charset="-128"/>
              </a:rPr>
              <a:t>If biting the bullet, might as well go all the way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E.g., </a:t>
            </a:r>
            <a:r>
              <a:rPr lang="en-US" dirty="0" smtClean="0">
                <a:ea typeface="ＭＳ Ｐゴシック" pitchFamily="34" charset="-128"/>
              </a:rPr>
              <a:t>GPUs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But mostly avoid difficulty and embrace convenience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Even if inefficient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00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Important Lessons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When transistor budgets exceed certain amounts, the importance of certain techniques decreases, making room for other techniques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Relative importance of special techniques diminishes over time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Convenience key to software proliferation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Mass volumes drive end result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96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Future Academic Research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General-purpose App processing Units (GPAPUs)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XY-DRAM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4D integration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Heterogeneity (XY-DRAM)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Dynamically varying distance between 3D layers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Revisit everything (e.g., cache design and DRAM scheduling) with 4D integration with GPAPUs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22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Future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Primary design goal: energy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Hardware: use more transistors to save energy</a:t>
            </a:r>
          </a:p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Software: keep doing things “under the hood”</a:t>
            </a:r>
          </a:p>
          <a:p>
            <a:pPr marL="457200" lvl="1" indent="0" eaLnBrk="1" hangingPunct="1">
              <a:buNone/>
            </a:pPr>
            <a:endParaRPr lang="en-US" dirty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F1EB6B-AC8C-4980-9365-3ED19752495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32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12714</TotalTime>
  <Words>507</Words>
  <Application>Microsoft Office PowerPoint</Application>
  <PresentationFormat>On-screen Show (4:3)</PresentationFormat>
  <Paragraphs>120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From Yale-45 to Yale-90: Let Us Not Bother the Programmers</vt:lpstr>
      <vt:lpstr>Outline</vt:lpstr>
      <vt:lpstr>Where From: Hardware</vt:lpstr>
      <vt:lpstr>Where From: Hardware</vt:lpstr>
      <vt:lpstr>Where From: Software</vt:lpstr>
      <vt:lpstr>Where From: Software</vt:lpstr>
      <vt:lpstr>Important Lessons</vt:lpstr>
      <vt:lpstr>Future Academic Research</vt:lpstr>
      <vt:lpstr>Future</vt:lpstr>
      <vt:lpstr>Future</vt:lpstr>
      <vt:lpstr>Processor Usage</vt:lpstr>
      <vt:lpstr>Processor Usage</vt:lpstr>
      <vt:lpstr>Hardware Going Forward</vt:lpstr>
      <vt:lpstr>What all is needed?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Parallel Execution for Future Multicore Processors</dc:title>
  <dc:creator>Guri</dc:creator>
  <cp:lastModifiedBy>Guri</cp:lastModifiedBy>
  <cp:revision>486</cp:revision>
  <dcterms:created xsi:type="dcterms:W3CDTF">2009-10-07T19:39:55Z</dcterms:created>
  <dcterms:modified xsi:type="dcterms:W3CDTF">2014-09-20T13:41:54Z</dcterms:modified>
</cp:coreProperties>
</file>