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96" r:id="rId2"/>
    <p:sldId id="297" r:id="rId3"/>
    <p:sldId id="295" r:id="rId4"/>
    <p:sldId id="299" r:id="rId5"/>
    <p:sldId id="298" r:id="rId6"/>
    <p:sldId id="294" r:id="rId7"/>
    <p:sldId id="300" r:id="rId8"/>
    <p:sldId id="301" r:id="rId9"/>
    <p:sldId id="302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6" autoAdjust="0"/>
  </p:normalViewPr>
  <p:slideViewPr>
    <p:cSldViewPr>
      <p:cViewPr>
        <p:scale>
          <a:sx n="107" d="100"/>
          <a:sy n="107" d="100"/>
        </p:scale>
        <p:origin x="-1520" y="-1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33F9E34-A52B-4195-A643-87353877C69F}" type="datetimeFigureOut">
              <a:rPr lang="en-US" smtClean="0"/>
              <a:pPr/>
              <a:t>11/29/14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AB3AB5-955E-43D4-87E8-340C5B12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2B8B227-8762-43EA-895F-DC01851B0ABD}" type="datetimeFigureOut">
              <a:rPr lang="en-US" smtClean="0"/>
              <a:pPr/>
              <a:t>11/29/14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7F21656-289C-4319-84CA-5456AF73CA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If </a:t>
            </a:r>
            <a:r>
              <a:rPr lang="en-US" i="1" u="sng" dirty="0" smtClean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 is the linear dimension scaling factor ≈ √2</a:t>
            </a:r>
          </a:p>
          <a:p>
            <a:pPr>
              <a:buFont typeface="Wingdings" charset="0"/>
              <a:buNone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Device dimension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i="1" baseline="-25000" dirty="0" err="1" smtClean="0">
                <a:latin typeface="Arial" charset="0"/>
                <a:ea typeface="ＭＳ Ｐゴシック" charset="0"/>
                <a:cs typeface="ＭＳ Ｐゴシック" charset="0"/>
              </a:rPr>
              <a:t>ox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, L, W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1/s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Voltage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	1/s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Current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		1/s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Capacitance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εA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/t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1/s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Delay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VC/I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	1/s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Power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VI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	1/s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Power density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VI/A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		1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1656-289C-4319-84CA-5456AF73CA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2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Qulcomm</a:t>
            </a:r>
            <a:r>
              <a:rPr lang="en-US" dirty="0" smtClean="0"/>
              <a:t> </a:t>
            </a:r>
            <a:r>
              <a:rPr lang="en-US" dirty="0" err="1" smtClean="0"/>
              <a:t>nvidia</a:t>
            </a:r>
            <a:r>
              <a:rPr lang="en-US" dirty="0" smtClean="0"/>
              <a:t>  </a:t>
            </a:r>
            <a:r>
              <a:rPr lang="en-US" dirty="0" err="1" smtClean="0"/>
              <a:t>imec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21656-289C-4319-84CA-5456AF73CA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625" y="0"/>
            <a:ext cx="89344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765175"/>
            <a:ext cx="8910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fld id="{E45FECB1-901D-4A87-95CD-286B881E55DC}" type="slidenum">
              <a:rPr lang="en-GB" sz="900">
                <a:solidFill>
                  <a:srgbClr val="FFFFFF"/>
                </a:solidFill>
                <a:ea typeface="MS PGothic" pitchFamily="34" charset="-128"/>
              </a:rPr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defTabSz="457200">
              <a:buFont typeface="Wingdings" pitchFamily="2" charset="2"/>
              <a:buNone/>
              <a:defRPr/>
            </a:pPr>
            <a:endParaRPr lang="en-US" dirty="0">
              <a:solidFill>
                <a:srgbClr val="FF9933"/>
              </a:solidFill>
              <a:ea typeface="MS PGothic" pitchFamily="34" charset="-128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369175" y="6629400"/>
            <a:ext cx="298450" cy="188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 fontAlgn="base">
              <a:spcBef>
                <a:spcPct val="0"/>
              </a:spcBef>
              <a:spcAft>
                <a:spcPct val="0"/>
              </a:spcAft>
              <a:defRPr/>
            </a:pPr>
            <a:fld id="{21CBEFFD-4FB0-4502-86AE-64DE3AFBD033}" type="slidenum">
              <a:rPr lang="en-GB" sz="900">
                <a:solidFill>
                  <a:srgbClr val="FFFFFF"/>
                </a:solidFill>
                <a:ea typeface="MS PGothic" pitchFamily="34" charset="-128"/>
              </a:rPr>
              <a:pPr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 defTabSz="457200">
              <a:buFont typeface="Wingdings" pitchFamily="2" charset="2"/>
              <a:buNone/>
              <a:defRPr/>
            </a:pPr>
            <a:endParaRPr lang="en-US" dirty="0">
              <a:solidFill>
                <a:srgbClr val="FF9933"/>
              </a:solidFill>
              <a:ea typeface="MS PGothic" pitchFamily="34" charset="-128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858000" y="6559550"/>
            <a:ext cx="213360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80167" tIns="40084" rIns="80167" bIns="40084">
            <a:spAutoFit/>
          </a:bodyPr>
          <a:lstStyle/>
          <a:p>
            <a:pPr algn="r" defTabSz="801688" fontAlgn="base">
              <a:spcBef>
                <a:spcPct val="0"/>
              </a:spcBef>
              <a:spcAft>
                <a:spcPct val="0"/>
              </a:spcAft>
              <a:defRPr/>
            </a:pPr>
            <a:fld id="{C077DC5B-082E-496C-8074-59D2B40B4741}" type="slidenum">
              <a:rPr lang="en-US" sz="1600">
                <a:solidFill>
                  <a:srgbClr val="1D315B"/>
                </a:solidFill>
                <a:ea typeface="MS PGothic" pitchFamily="34" charset="-128"/>
              </a:rPr>
              <a:pPr algn="r" defTabSz="8016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 dirty="0">
              <a:solidFill>
                <a:srgbClr val="1D315B"/>
              </a:solidFill>
              <a:ea typeface="MS PGothic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MS PGothic" pitchFamily="34" charset="-128"/>
          <a:cs typeface="MS PGothic" pitchFamily="34" charset="-128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01625" indent="-3016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-108" charset="2"/>
        <a:buChar char="§"/>
        <a:defRPr sz="2400">
          <a:solidFill>
            <a:schemeClr val="bg1"/>
          </a:solidFill>
          <a:latin typeface="+mn-lt"/>
          <a:ea typeface="MS PGothic" pitchFamily="34" charset="-128"/>
          <a:cs typeface="MS PGothic" pitchFamily="34" charset="-128"/>
        </a:defRPr>
      </a:lvl1pPr>
      <a:lvl2pPr marL="650875" indent="-249238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-108" charset="2"/>
        <a:buChar char="§"/>
        <a:defRPr sz="2000">
          <a:solidFill>
            <a:schemeClr val="bg1"/>
          </a:solidFill>
          <a:latin typeface="+mn-lt"/>
          <a:ea typeface="MS PGothic" pitchFamily="34" charset="-128"/>
        </a:defRPr>
      </a:lvl2pPr>
      <a:lvl3pPr marL="1001713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-108" charset="2"/>
        <a:buChar char="§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403350" indent="-200025" algn="l" defTabSz="801688" rtl="0" eaLnBrk="0" fontAlgn="ctr" hangingPunct="0">
        <a:spcBef>
          <a:spcPct val="25000"/>
        </a:spcBef>
        <a:spcAft>
          <a:spcPct val="0"/>
        </a:spcAft>
        <a:buClr>
          <a:schemeClr val="tx1"/>
        </a:buClr>
        <a:buSzPct val="125000"/>
        <a:buFont typeface="Wingdings" pitchFamily="-108" charset="2"/>
        <a:buChar char="§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1803400" indent="-200025" algn="l" defTabSz="801688" rtl="0" eaLnBrk="0" fontAlgn="base" hangingPunct="0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950" y="914400"/>
            <a:ext cx="8910638" cy="54673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 Computer Architecture Workshop: </a:t>
            </a:r>
          </a:p>
          <a:p>
            <a:pPr marL="0" indent="0" algn="ctr">
              <a:buNone/>
            </a:pPr>
            <a:r>
              <a:rPr lang="en-US" sz="3200" b="1" dirty="0"/>
              <a:t>Visions for the Future</a:t>
            </a:r>
          </a:p>
          <a:p>
            <a:pPr marL="0" indent="0" algn="ctr">
              <a:buNone/>
            </a:pPr>
            <a:r>
              <a:rPr lang="en-US" sz="3200" b="1" dirty="0"/>
              <a:t>Celebrating Yale@75</a:t>
            </a:r>
          </a:p>
          <a:p>
            <a:endParaRPr lang="en-US" sz="3200" b="1" dirty="0"/>
          </a:p>
          <a:p>
            <a:pPr marL="0" indent="0" algn="ctr">
              <a:buNone/>
            </a:pPr>
            <a:r>
              <a:rPr lang="en-US" b="1" dirty="0"/>
              <a:t>September 19</a:t>
            </a:r>
            <a:r>
              <a:rPr lang="en-US" b="1" baseline="30000" dirty="0"/>
              <a:t>th</a:t>
            </a:r>
            <a:r>
              <a:rPr lang="en-US" b="1" dirty="0"/>
              <a:t>, 2014</a:t>
            </a:r>
          </a:p>
          <a:p>
            <a:pPr algn="ctr"/>
            <a:endParaRPr lang="en-US" sz="3200" b="1" dirty="0"/>
          </a:p>
          <a:p>
            <a:pPr marL="0" indent="0" algn="ctr">
              <a:buNone/>
            </a:pPr>
            <a:r>
              <a:rPr lang="en-US" dirty="0"/>
              <a:t>Trevor </a:t>
            </a:r>
            <a:r>
              <a:rPr lang="en-US" dirty="0" smtClean="0"/>
              <a:t>Mudge</a:t>
            </a:r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University of Michigan, Ann Arbor</a:t>
            </a:r>
          </a:p>
        </p:txBody>
      </p:sp>
    </p:spTree>
    <p:extLst>
      <p:ext uri="{BB962C8B-B14F-4D97-AF65-F5344CB8AC3E}">
        <p14:creationId xmlns:p14="http://schemas.microsoft.com/office/powerpoint/2010/main" val="2160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Visions for the Future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2" y="838200"/>
            <a:ext cx="8910638" cy="5616575"/>
          </a:xfrm>
        </p:spPr>
        <p:txBody>
          <a:bodyPr/>
          <a:lstStyle/>
          <a:p>
            <a:r>
              <a:rPr lang="en-US" dirty="0" smtClean="0"/>
              <a:t>We need to think out-of-the-box</a:t>
            </a:r>
          </a:p>
          <a:p>
            <a:r>
              <a:rPr lang="en-US" dirty="0" smtClean="0"/>
              <a:t>Get back to the basics of computing</a:t>
            </a:r>
          </a:p>
          <a:p>
            <a:r>
              <a:rPr lang="en-US" dirty="0"/>
              <a:t>D</a:t>
            </a:r>
            <a:r>
              <a:rPr lang="en-US" dirty="0" smtClean="0"/>
              <a:t>o something radical </a:t>
            </a:r>
          </a:p>
          <a:p>
            <a:r>
              <a:rPr lang="en-US" dirty="0"/>
              <a:t>G</a:t>
            </a:r>
            <a:r>
              <a:rPr lang="en-US" dirty="0" smtClean="0"/>
              <a:t>et rid of the von Neumann straight jacket</a:t>
            </a:r>
          </a:p>
          <a:p>
            <a:r>
              <a:rPr lang="en-US" dirty="0" smtClean="0"/>
              <a:t>Our abstractions don’t expose the basic logical </a:t>
            </a:r>
            <a:r>
              <a:rPr lang="en-US" dirty="0" err="1" smtClean="0"/>
              <a:t>fabic</a:t>
            </a:r>
            <a:endParaRPr lang="en-US" dirty="0"/>
          </a:p>
          <a:p>
            <a:r>
              <a:rPr lang="en-US" dirty="0" smtClean="0"/>
              <a:t>I propose the following: Let’s take a leaf from toys—LEGO</a:t>
            </a:r>
            <a:endParaRPr lang="en-US" dirty="0"/>
          </a:p>
          <a:p>
            <a:r>
              <a:rPr lang="en-US" dirty="0" smtClean="0"/>
              <a:t>There’s a solution that’s been with us a long time....</a:t>
            </a:r>
          </a:p>
          <a:p>
            <a:r>
              <a:rPr lang="en-US" dirty="0" smtClean="0"/>
              <a:t>It’s a basic building block that digital systems can</a:t>
            </a:r>
            <a:br>
              <a:rPr lang="en-US" dirty="0" smtClean="0"/>
            </a:br>
            <a:r>
              <a:rPr lang="en-US" dirty="0" smtClean="0"/>
              <a:t>be constructed from</a:t>
            </a:r>
          </a:p>
          <a:p>
            <a:r>
              <a:rPr lang="en-US" dirty="0" smtClean="0"/>
              <a:t>No –not a NAND gate</a:t>
            </a:r>
          </a:p>
          <a:p>
            <a:r>
              <a:rPr lang="en-US" dirty="0" smtClean="0"/>
              <a:t>It has a higher level of abstraction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le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05200"/>
            <a:ext cx="1356283" cy="1066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72400" y="829397"/>
            <a:ext cx="1219200" cy="2218603"/>
            <a:chOff x="7951678" y="860715"/>
            <a:chExt cx="811322" cy="1653885"/>
          </a:xfrm>
        </p:grpSpPr>
        <p:pic>
          <p:nvPicPr>
            <p:cNvPr id="4" name="Picture 3" descr="straigh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678" y="1295400"/>
              <a:ext cx="811322" cy="1219200"/>
            </a:xfrm>
            <a:prstGeom prst="rect">
              <a:avLst/>
            </a:prstGeom>
          </p:spPr>
        </p:pic>
        <p:pic>
          <p:nvPicPr>
            <p:cNvPr id="7" name="Picture 6" descr="janos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485" y="860715"/>
              <a:ext cx="669315" cy="663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2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Universal Logic Module—ULM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0" y="990600"/>
            <a:ext cx="7246731" cy="4943272"/>
            <a:chOff x="762000" y="990600"/>
            <a:chExt cx="7246731" cy="49432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1981200"/>
              <a:ext cx="4038600" cy="39526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990600"/>
              <a:ext cx="4046331" cy="21336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295400"/>
            <a:ext cx="3327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Golden Age—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Dennard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Scaling Worked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37588" cy="5543550"/>
          </a:xfrm>
        </p:spPr>
        <p:txBody>
          <a:bodyPr/>
          <a:lstStyle/>
          <a:p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 About every 2 years we got:</a:t>
            </a:r>
          </a:p>
          <a:p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 2× area</a:t>
            </a:r>
          </a:p>
          <a:p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 40% increase in frequency</a:t>
            </a:r>
          </a:p>
          <a:p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 50% reduction in power</a:t>
            </a:r>
          </a:p>
          <a:p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 No change in power density</a:t>
            </a:r>
          </a:p>
          <a:p>
            <a:pPr lvl="1"/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01637" lvl="1" indent="0">
              <a:buNone/>
            </a:pPr>
            <a:endParaRPr lang="en-US" sz="4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44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		1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24625"/>
            <a:ext cx="2133600" cy="360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ctr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ctr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ctr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ctr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B9CD878E-9B26-2B46-877D-585F3B2FC95C}" type="slidenum">
              <a:rPr lang="en-US" sz="1400"/>
              <a:pPr/>
              <a:t>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68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of the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Cracks appeared</a:t>
            </a:r>
          </a:p>
          <a:p>
            <a:r>
              <a:rPr lang="en-US" dirty="0" smtClean="0"/>
              <a:t>First crack: frequency scaling became a problem</a:t>
            </a:r>
          </a:p>
          <a:p>
            <a:pPr lvl="1"/>
            <a:r>
              <a:rPr lang="en-US" dirty="0" err="1" smtClean="0"/>
              <a:t>Vdd</a:t>
            </a:r>
            <a:r>
              <a:rPr lang="en-US" dirty="0" smtClean="0"/>
              <a:t> got stuck &amp; power density started to creep up</a:t>
            </a:r>
          </a:p>
          <a:p>
            <a:pPr lvl="1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Clock frequency could no longer be a selling point</a:t>
            </a:r>
          </a:p>
          <a:p>
            <a:pPr lvl="1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Core count was the new metric </a:t>
            </a:r>
          </a:p>
          <a:p>
            <a:pPr lvl="0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Later: </a:t>
            </a:r>
          </a:p>
          <a:p>
            <a:pPr lvl="1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Each new tech node no longer showed</a:t>
            </a:r>
            <a:br>
              <a:rPr lang="en-US" dirty="0" smtClean="0">
                <a:solidFill>
                  <a:srgbClr val="1D315B"/>
                </a:solidFill>
              </a:rPr>
            </a:br>
            <a:r>
              <a:rPr lang="en-US" dirty="0" smtClean="0">
                <a:solidFill>
                  <a:srgbClr val="1D315B"/>
                </a:solidFill>
              </a:rPr>
              <a:t>power and frequency scaling</a:t>
            </a:r>
          </a:p>
          <a:p>
            <a:pPr lvl="1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Node numbers became symbolic names</a:t>
            </a:r>
            <a:br>
              <a:rPr lang="en-US" dirty="0" smtClean="0">
                <a:solidFill>
                  <a:srgbClr val="1D315B"/>
                </a:solidFill>
              </a:rPr>
            </a:br>
            <a:r>
              <a:rPr lang="en-US" dirty="0" smtClean="0">
                <a:solidFill>
                  <a:srgbClr val="1D315B"/>
                </a:solidFill>
              </a:rPr>
              <a:t>—still followed the 1/</a:t>
            </a:r>
            <a:r>
              <a:rPr lang="en-US" dirty="0" smtClean="0">
                <a:ea typeface="ＭＳ ゴシック"/>
                <a:cs typeface="ＭＳ ゴシック"/>
              </a:rPr>
              <a:t>√2× sequence</a:t>
            </a:r>
            <a:endParaRPr lang="en-US" dirty="0" smtClean="0">
              <a:solidFill>
                <a:srgbClr val="1D315B"/>
              </a:solidFill>
            </a:endParaRPr>
          </a:p>
          <a:p>
            <a:pPr lvl="1">
              <a:buClr>
                <a:srgbClr val="FF9933"/>
              </a:buClr>
            </a:pPr>
            <a:r>
              <a:rPr lang="en-US" dirty="0" smtClean="0">
                <a:solidFill>
                  <a:srgbClr val="1D315B"/>
                </a:solidFill>
              </a:rPr>
              <a:t>Only area shrank with new nodes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n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67000"/>
            <a:ext cx="2557498" cy="1608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677308">
            <a:off x="6231496" y="3429915"/>
            <a:ext cx="29729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srgbClr val="000000"/>
                </a:solidFill>
              </a:rPr>
              <a:t>8 64-bit cores</a:t>
            </a:r>
            <a:endParaRPr lang="en-US" sz="1600" b="1" dirty="0">
              <a:ln w="5080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Views</a:t>
            </a:r>
          </a:p>
          <a:p>
            <a:r>
              <a:rPr lang="en-US" dirty="0" smtClean="0"/>
              <a:t>Intel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Everyone else</a:t>
            </a:r>
          </a:p>
          <a:p>
            <a:pPr lvl="1"/>
            <a:r>
              <a:rPr lang="en-US" dirty="0" smtClean="0"/>
              <a:t>cost per transistor</a:t>
            </a:r>
            <a:br>
              <a:rPr lang="en-US" dirty="0" smtClean="0"/>
            </a:br>
            <a:r>
              <a:rPr lang="en-US" dirty="0" smtClean="0"/>
              <a:t>reached a minimum at </a:t>
            </a:r>
            <a:br>
              <a:rPr lang="en-US" dirty="0" smtClean="0"/>
            </a:br>
            <a:r>
              <a:rPr lang="en-US" dirty="0" smtClean="0"/>
              <a:t>28 nm</a:t>
            </a:r>
            <a:endParaRPr lang="en-US" dirty="0"/>
          </a:p>
        </p:txBody>
      </p:sp>
      <p:pic>
        <p:nvPicPr>
          <p:cNvPr id="2" name="Picture 1" descr="int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4648200" cy="2200398"/>
          </a:xfrm>
          <a:prstGeom prst="rect">
            <a:avLst/>
          </a:prstGeom>
        </p:spPr>
      </p:pic>
      <p:pic>
        <p:nvPicPr>
          <p:cNvPr id="3" name="Picture 2" descr="re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62400"/>
            <a:ext cx="4876800" cy="22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That Leave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“new” technology that looks promising</a:t>
            </a:r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Support density</a:t>
            </a:r>
          </a:p>
          <a:p>
            <a:r>
              <a:rPr lang="en-US" dirty="0" smtClean="0"/>
              <a:t>Can’t see much beyond 7 years</a:t>
            </a:r>
          </a:p>
          <a:p>
            <a:pPr lvl="1"/>
            <a:r>
              <a:rPr lang="en-US" dirty="0" smtClean="0"/>
              <a:t>But where’s the capital investment?</a:t>
            </a:r>
          </a:p>
          <a:p>
            <a:r>
              <a:rPr lang="en-US" dirty="0" smtClean="0"/>
              <a:t>From a computer architect’s viewpoint</a:t>
            </a:r>
          </a:p>
          <a:p>
            <a:r>
              <a:rPr lang="en-US" dirty="0" smtClean="0"/>
              <a:t>Fast complex cores have been explored</a:t>
            </a:r>
          </a:p>
          <a:p>
            <a:r>
              <a:rPr lang="en-US" dirty="0" smtClean="0"/>
              <a:t>Multiple cores are being explore</a:t>
            </a:r>
          </a:p>
          <a:p>
            <a:pPr lvl="1"/>
            <a:r>
              <a:rPr lang="en-US" dirty="0" smtClean="0"/>
              <a:t>Unlikely to reach large numbers except for data centers / HPC</a:t>
            </a:r>
          </a:p>
          <a:p>
            <a:r>
              <a:rPr lang="en-US" dirty="0"/>
              <a:t>A</a:t>
            </a:r>
            <a:r>
              <a:rPr lang="en-US" dirty="0" smtClean="0"/>
              <a:t>pplication domain specific architectures </a:t>
            </a:r>
            <a:r>
              <a:rPr lang="en-US" smtClean="0"/>
              <a:t>look promising</a:t>
            </a:r>
            <a:endParaRPr lang="en-US" dirty="0" smtClean="0"/>
          </a:p>
          <a:p>
            <a:pPr lvl="1"/>
            <a:r>
              <a:rPr lang="en-US" dirty="0" err="1" smtClean="0"/>
              <a:t>Gpu</a:t>
            </a:r>
            <a:r>
              <a:rPr lang="en-US" dirty="0" smtClean="0"/>
              <a:t> led the way</a:t>
            </a:r>
          </a:p>
          <a:p>
            <a:pPr lvl="1"/>
            <a:r>
              <a:rPr lang="en-US" dirty="0" smtClean="0"/>
              <a:t>Only so many applications that warrant specialization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4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Memory—new interesting technologies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3D monolithic FLASH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Various NV-memory technologies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Advanced packaging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3D die stacking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Interposers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Longer time horizon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3D monolithic ICs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—see FLASH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3886200" y="2133600"/>
            <a:ext cx="4903189" cy="3493532"/>
            <a:chOff x="3886200" y="2133600"/>
            <a:chExt cx="4903189" cy="3493532"/>
          </a:xfrm>
        </p:grpSpPr>
        <p:pic>
          <p:nvPicPr>
            <p:cNvPr id="5" name="Picture 4" descr="hbmtiff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133600"/>
              <a:ext cx="4903189" cy="29037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57800" y="5257800"/>
              <a:ext cx="2699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High Bandwidth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2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429000"/>
            <a:ext cx="1273175" cy="620713"/>
          </a:xfrm>
        </p:spPr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revSlide">
  <a:themeElements>
    <a:clrScheme name="1_trevSlide 9">
      <a:dk1>
        <a:srgbClr val="FFFFFF"/>
      </a:dk1>
      <a:lt1>
        <a:srgbClr val="FF9933"/>
      </a:lt1>
      <a:dk2>
        <a:srgbClr val="1D315B"/>
      </a:dk2>
      <a:lt2>
        <a:srgbClr val="660066"/>
      </a:lt2>
      <a:accent1>
        <a:srgbClr val="FFCC00"/>
      </a:accent1>
      <a:accent2>
        <a:srgbClr val="990033"/>
      </a:accent2>
      <a:accent3>
        <a:srgbClr val="ABADB5"/>
      </a:accent3>
      <a:accent4>
        <a:srgbClr val="DA822A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1_trev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0167" tIns="40084" rIns="80167" bIns="40084" numCol="1" anchor="ctr" anchorCtr="0" compatLnSpc="1">
        <a:prstTxWarp prst="textNoShape">
          <a:avLst/>
        </a:prstTxWarp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evSlide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evSlide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346</Words>
  <Application>Microsoft Macintosh PowerPoint</Application>
  <PresentationFormat>On-screen Show (4:3)</PresentationFormat>
  <Paragraphs>90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1_trevSlide</vt:lpstr>
      <vt:lpstr>PowerPoint Presentation</vt:lpstr>
      <vt:lpstr>Visions for the Future?</vt:lpstr>
      <vt:lpstr>The Universal Logic Module—ULM </vt:lpstr>
      <vt:lpstr>Golden Age—Dennard Scaling Worked</vt:lpstr>
      <vt:lpstr>Turn of the Century</vt:lpstr>
      <vt:lpstr>What About Cost?</vt:lpstr>
      <vt:lpstr>Where Does That Leave Us</vt:lpstr>
      <vt:lpstr>Some Opportunities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Error Study</dc:title>
  <dc:creator>Zhengya</dc:creator>
  <cp:lastModifiedBy>Trevor Mudge</cp:lastModifiedBy>
  <cp:revision>66</cp:revision>
  <cp:lastPrinted>2013-03-13T14:57:23Z</cp:lastPrinted>
  <dcterms:created xsi:type="dcterms:W3CDTF">2013-03-28T11:55:20Z</dcterms:created>
  <dcterms:modified xsi:type="dcterms:W3CDTF">2014-11-29T16:42:32Z</dcterms:modified>
</cp:coreProperties>
</file>